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 id="2147483715" r:id="rId5"/>
  </p:sldMasterIdLst>
  <p:notesMasterIdLst>
    <p:notesMasterId r:id="rId19"/>
  </p:notesMasterIdLst>
  <p:handoutMasterIdLst>
    <p:handoutMasterId r:id="rId20"/>
  </p:handoutMasterIdLst>
  <p:sldIdLst>
    <p:sldId id="257" r:id="rId6"/>
    <p:sldId id="290" r:id="rId7"/>
    <p:sldId id="286" r:id="rId8"/>
    <p:sldId id="291" r:id="rId9"/>
    <p:sldId id="285" r:id="rId10"/>
    <p:sldId id="292" r:id="rId11"/>
    <p:sldId id="260" r:id="rId12"/>
    <p:sldId id="288" r:id="rId13"/>
    <p:sldId id="293" r:id="rId14"/>
    <p:sldId id="294" r:id="rId15"/>
    <p:sldId id="295" r:id="rId16"/>
    <p:sldId id="287" r:id="rId17"/>
    <p:sldId id="272" r:id="rId18"/>
  </p:sldIdLst>
  <p:sldSz cx="10160000" cy="571500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F0"/>
    <a:srgbClr val="002060"/>
    <a:srgbClr val="002038"/>
    <a:srgbClr val="898989"/>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43202-A834-46A6-A6D3-092CF642BA95}" v="235" dt="2021-06-09T21:10:27.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80259" autoAdjust="0"/>
  </p:normalViewPr>
  <p:slideViewPr>
    <p:cSldViewPr snapToGrid="0">
      <p:cViewPr varScale="1">
        <p:scale>
          <a:sx n="109" d="100"/>
          <a:sy n="109" d="100"/>
        </p:scale>
        <p:origin x="1362" y="78"/>
      </p:cViewPr>
      <p:guideLst/>
    </p:cSldViewPr>
  </p:slideViewPr>
  <p:notesTextViewPr>
    <p:cViewPr>
      <p:scale>
        <a:sx n="1" d="1"/>
        <a:sy n="1" d="1"/>
      </p:scale>
      <p:origin x="0" y="0"/>
    </p:cViewPr>
  </p:notesTextViewPr>
  <p:notesViewPr>
    <p:cSldViewPr snapToGrid="0">
      <p:cViewPr varScale="1">
        <p:scale>
          <a:sx n="83" d="100"/>
          <a:sy n="83" d="100"/>
        </p:scale>
        <p:origin x="31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Cavazos" userId="S::ecavazos@sara-tx.org::7df217e2-4bc0-48b0-a8b2-83583e63dbf8" providerId="AD" clId="Web-{D2443202-A834-46A6-A6D3-092CF642BA95}"/>
    <pc:docChg chg="addSld delSld modSld">
      <pc:chgData name="Erin Cavazos" userId="S::ecavazos@sara-tx.org::7df217e2-4bc0-48b0-a8b2-83583e63dbf8" providerId="AD" clId="Web-{D2443202-A834-46A6-A6D3-092CF642BA95}" dt="2021-06-09T21:10:27.839" v="179"/>
      <pc:docMkLst>
        <pc:docMk/>
      </pc:docMkLst>
      <pc:sldChg chg="modSp">
        <pc:chgData name="Erin Cavazos" userId="S::ecavazos@sara-tx.org::7df217e2-4bc0-48b0-a8b2-83583e63dbf8" providerId="AD" clId="Web-{D2443202-A834-46A6-A6D3-092CF642BA95}" dt="2021-06-09T17:06:42.608" v="8" actId="20577"/>
        <pc:sldMkLst>
          <pc:docMk/>
          <pc:sldMk cId="1032556893" sldId="257"/>
        </pc:sldMkLst>
        <pc:spChg chg="mod">
          <ac:chgData name="Erin Cavazos" userId="S::ecavazos@sara-tx.org::7df217e2-4bc0-48b0-a8b2-83583e63dbf8" providerId="AD" clId="Web-{D2443202-A834-46A6-A6D3-092CF642BA95}" dt="2021-06-09T17:06:30.873" v="4" actId="20577"/>
          <ac:spMkLst>
            <pc:docMk/>
            <pc:sldMk cId="1032556893" sldId="257"/>
            <ac:spMk id="2" creationId="{00000000-0000-0000-0000-000000000000}"/>
          </ac:spMkLst>
        </pc:spChg>
        <pc:spChg chg="mod">
          <ac:chgData name="Erin Cavazos" userId="S::ecavazos@sara-tx.org::7df217e2-4bc0-48b0-a8b2-83583e63dbf8" providerId="AD" clId="Web-{D2443202-A834-46A6-A6D3-092CF642BA95}" dt="2021-06-09T17:06:42.608" v="8" actId="20577"/>
          <ac:spMkLst>
            <pc:docMk/>
            <pc:sldMk cId="1032556893" sldId="257"/>
            <ac:spMk id="3" creationId="{00000000-0000-0000-0000-000000000000}"/>
          </ac:spMkLst>
        </pc:spChg>
      </pc:sldChg>
      <pc:sldChg chg="addSp delSp modSp">
        <pc:chgData name="Erin Cavazos" userId="S::ecavazos@sara-tx.org::7df217e2-4bc0-48b0-a8b2-83583e63dbf8" providerId="AD" clId="Web-{D2443202-A834-46A6-A6D3-092CF642BA95}" dt="2021-06-09T18:31:29.104" v="49"/>
        <pc:sldMkLst>
          <pc:docMk/>
          <pc:sldMk cId="3230715398" sldId="260"/>
        </pc:sldMkLst>
        <pc:spChg chg="mod">
          <ac:chgData name="Erin Cavazos" userId="S::ecavazos@sara-tx.org::7df217e2-4bc0-48b0-a8b2-83583e63dbf8" providerId="AD" clId="Web-{D2443202-A834-46A6-A6D3-092CF642BA95}" dt="2021-06-09T18:31:29.104" v="49"/>
          <ac:spMkLst>
            <pc:docMk/>
            <pc:sldMk cId="3230715398" sldId="260"/>
            <ac:spMk id="2" creationId="{00000000-0000-0000-0000-000000000000}"/>
          </ac:spMkLst>
        </pc:spChg>
        <pc:spChg chg="del mod">
          <ac:chgData name="Erin Cavazos" userId="S::ecavazos@sara-tx.org::7df217e2-4bc0-48b0-a8b2-83583e63dbf8" providerId="AD" clId="Web-{D2443202-A834-46A6-A6D3-092CF642BA95}" dt="2021-06-09T18:31:15.182" v="48"/>
          <ac:spMkLst>
            <pc:docMk/>
            <pc:sldMk cId="3230715398" sldId="260"/>
            <ac:spMk id="3" creationId="{00000000-0000-0000-0000-000000000000}"/>
          </ac:spMkLst>
        </pc:spChg>
        <pc:picChg chg="add mod ord">
          <ac:chgData name="Erin Cavazos" userId="S::ecavazos@sara-tx.org::7df217e2-4bc0-48b0-a8b2-83583e63dbf8" providerId="AD" clId="Web-{D2443202-A834-46A6-A6D3-092CF642BA95}" dt="2021-06-09T18:31:29.104" v="49"/>
          <ac:picMkLst>
            <pc:docMk/>
            <pc:sldMk cId="3230715398" sldId="260"/>
            <ac:picMk id="4" creationId="{320C5538-B9D6-4311-87A5-97A8B23F7636}"/>
          </ac:picMkLst>
        </pc:picChg>
      </pc:sldChg>
      <pc:sldChg chg="del">
        <pc:chgData name="Erin Cavazos" userId="S::ecavazos@sara-tx.org::7df217e2-4bc0-48b0-a8b2-83583e63dbf8" providerId="AD" clId="Web-{D2443202-A834-46A6-A6D3-092CF642BA95}" dt="2021-06-09T18:09:43.394" v="13"/>
        <pc:sldMkLst>
          <pc:docMk/>
          <pc:sldMk cId="1943583507" sldId="284"/>
        </pc:sldMkLst>
      </pc:sldChg>
      <pc:sldChg chg="addSp delSp modSp">
        <pc:chgData name="Erin Cavazos" userId="S::ecavazos@sara-tx.org::7df217e2-4bc0-48b0-a8b2-83583e63dbf8" providerId="AD" clId="Web-{D2443202-A834-46A6-A6D3-092CF642BA95}" dt="2021-06-09T18:32:56.188" v="52"/>
        <pc:sldMkLst>
          <pc:docMk/>
          <pc:sldMk cId="1902115435" sldId="285"/>
        </pc:sldMkLst>
        <pc:spChg chg="mod">
          <ac:chgData name="Erin Cavazos" userId="S::ecavazos@sara-tx.org::7df217e2-4bc0-48b0-a8b2-83583e63dbf8" providerId="AD" clId="Web-{D2443202-A834-46A6-A6D3-092CF642BA95}" dt="2021-06-09T18:32:56.188" v="52"/>
          <ac:spMkLst>
            <pc:docMk/>
            <pc:sldMk cId="1902115435" sldId="285"/>
            <ac:spMk id="2" creationId="{00000000-0000-0000-0000-000000000000}"/>
          </ac:spMkLst>
        </pc:spChg>
        <pc:spChg chg="del mod">
          <ac:chgData name="Erin Cavazos" userId="S::ecavazos@sara-tx.org::7df217e2-4bc0-48b0-a8b2-83583e63dbf8" providerId="AD" clId="Web-{D2443202-A834-46A6-A6D3-092CF642BA95}" dt="2021-06-09T18:32:52.188" v="51"/>
          <ac:spMkLst>
            <pc:docMk/>
            <pc:sldMk cId="1902115435" sldId="285"/>
            <ac:spMk id="3" creationId="{00000000-0000-0000-0000-000000000000}"/>
          </ac:spMkLst>
        </pc:spChg>
        <pc:picChg chg="add mod ord">
          <ac:chgData name="Erin Cavazos" userId="S::ecavazos@sara-tx.org::7df217e2-4bc0-48b0-a8b2-83583e63dbf8" providerId="AD" clId="Web-{D2443202-A834-46A6-A6D3-092CF642BA95}" dt="2021-06-09T18:32:56.188" v="52"/>
          <ac:picMkLst>
            <pc:docMk/>
            <pc:sldMk cId="1902115435" sldId="285"/>
            <ac:picMk id="4" creationId="{9C70070E-20AA-4E60-B6C5-020D73F1EB5C}"/>
          </ac:picMkLst>
        </pc:picChg>
      </pc:sldChg>
      <pc:sldChg chg="addSp delSp modSp add replId">
        <pc:chgData name="Erin Cavazos" userId="S::ecavazos@sara-tx.org::7df217e2-4bc0-48b0-a8b2-83583e63dbf8" providerId="AD" clId="Web-{D2443202-A834-46A6-A6D3-092CF642BA95}" dt="2021-06-09T18:33:43.332" v="54"/>
        <pc:sldMkLst>
          <pc:docMk/>
          <pc:sldMk cId="61236025" sldId="286"/>
        </pc:sldMkLst>
        <pc:spChg chg="mod">
          <ac:chgData name="Erin Cavazos" userId="S::ecavazos@sara-tx.org::7df217e2-4bc0-48b0-a8b2-83583e63dbf8" providerId="AD" clId="Web-{D2443202-A834-46A6-A6D3-092CF642BA95}" dt="2021-06-09T18:09:54.285" v="18" actId="20577"/>
          <ac:spMkLst>
            <pc:docMk/>
            <pc:sldMk cId="61236025" sldId="286"/>
            <ac:spMk id="2" creationId="{00000000-0000-0000-0000-000000000000}"/>
          </ac:spMkLst>
        </pc:spChg>
        <pc:spChg chg="del mod">
          <ac:chgData name="Erin Cavazos" userId="S::ecavazos@sara-tx.org::7df217e2-4bc0-48b0-a8b2-83583e63dbf8" providerId="AD" clId="Web-{D2443202-A834-46A6-A6D3-092CF642BA95}" dt="2021-06-09T18:33:43.332" v="54"/>
          <ac:spMkLst>
            <pc:docMk/>
            <pc:sldMk cId="61236025" sldId="286"/>
            <ac:spMk id="3" creationId="{00000000-0000-0000-0000-000000000000}"/>
          </ac:spMkLst>
        </pc:spChg>
        <pc:picChg chg="add mod ord">
          <ac:chgData name="Erin Cavazos" userId="S::ecavazos@sara-tx.org::7df217e2-4bc0-48b0-a8b2-83583e63dbf8" providerId="AD" clId="Web-{D2443202-A834-46A6-A6D3-092CF642BA95}" dt="2021-06-09T18:33:43.332" v="54"/>
          <ac:picMkLst>
            <pc:docMk/>
            <pc:sldMk cId="61236025" sldId="286"/>
            <ac:picMk id="4" creationId="{2BE346B0-826B-42F5-BCA9-AF51E1DCBAF1}"/>
          </ac:picMkLst>
        </pc:picChg>
      </pc:sldChg>
      <pc:sldChg chg="modSp add replId">
        <pc:chgData name="Erin Cavazos" userId="S::ecavazos@sara-tx.org::7df217e2-4bc0-48b0-a8b2-83583e63dbf8" providerId="AD" clId="Web-{D2443202-A834-46A6-A6D3-092CF642BA95}" dt="2021-06-09T18:29:38.378" v="46" actId="20577"/>
        <pc:sldMkLst>
          <pc:docMk/>
          <pc:sldMk cId="1023811379" sldId="287"/>
        </pc:sldMkLst>
        <pc:spChg chg="mod">
          <ac:chgData name="Erin Cavazos" userId="S::ecavazos@sara-tx.org::7df217e2-4bc0-48b0-a8b2-83583e63dbf8" providerId="AD" clId="Web-{D2443202-A834-46A6-A6D3-092CF642BA95}" dt="2021-06-09T18:16:56.751" v="23" actId="20577"/>
          <ac:spMkLst>
            <pc:docMk/>
            <pc:sldMk cId="1023811379" sldId="287"/>
            <ac:spMk id="2" creationId="{00000000-0000-0000-0000-000000000000}"/>
          </ac:spMkLst>
        </pc:spChg>
        <pc:spChg chg="mod">
          <ac:chgData name="Erin Cavazos" userId="S::ecavazos@sara-tx.org::7df217e2-4bc0-48b0-a8b2-83583e63dbf8" providerId="AD" clId="Web-{D2443202-A834-46A6-A6D3-092CF642BA95}" dt="2021-06-09T18:29:38.378" v="46" actId="20577"/>
          <ac:spMkLst>
            <pc:docMk/>
            <pc:sldMk cId="1023811379" sldId="287"/>
            <ac:spMk id="3" creationId="{00000000-0000-0000-0000-000000000000}"/>
          </ac:spMkLst>
        </pc:spChg>
      </pc:sldChg>
      <pc:sldChg chg="addSp delSp modSp new">
        <pc:chgData name="Erin Cavazos" userId="S::ecavazos@sara-tx.org::7df217e2-4bc0-48b0-a8b2-83583e63dbf8" providerId="AD" clId="Web-{D2443202-A834-46A6-A6D3-092CF642BA95}" dt="2021-06-09T20:48:43.280" v="178"/>
        <pc:sldMkLst>
          <pc:docMk/>
          <pc:sldMk cId="2715632229" sldId="288"/>
        </pc:sldMkLst>
        <pc:spChg chg="del">
          <ac:chgData name="Erin Cavazos" userId="S::ecavazos@sara-tx.org::7df217e2-4bc0-48b0-a8b2-83583e63dbf8" providerId="AD" clId="Web-{D2443202-A834-46A6-A6D3-092CF642BA95}" dt="2021-06-09T20:45:34.523" v="56"/>
          <ac:spMkLst>
            <pc:docMk/>
            <pc:sldMk cId="2715632229" sldId="288"/>
            <ac:spMk id="3" creationId="{193F03BE-78A8-456D-81BB-FBE60D43A523}"/>
          </ac:spMkLst>
        </pc:spChg>
        <pc:spChg chg="add del mod">
          <ac:chgData name="Erin Cavazos" userId="S::ecavazos@sara-tx.org::7df217e2-4bc0-48b0-a8b2-83583e63dbf8" providerId="AD" clId="Web-{D2443202-A834-46A6-A6D3-092CF642BA95}" dt="2021-06-09T20:47:30.230" v="146"/>
          <ac:spMkLst>
            <pc:docMk/>
            <pc:sldMk cId="2715632229" sldId="288"/>
            <ac:spMk id="6" creationId="{DECC2372-DC34-4374-AF42-C49F1897A8D3}"/>
          </ac:spMkLst>
        </pc:spChg>
        <pc:graphicFrameChg chg="add del mod ord modGraphic">
          <ac:chgData name="Erin Cavazos" userId="S::ecavazos@sara-tx.org::7df217e2-4bc0-48b0-a8b2-83583e63dbf8" providerId="AD" clId="Web-{D2443202-A834-46A6-A6D3-092CF642BA95}" dt="2021-06-09T20:47:25.105" v="145"/>
          <ac:graphicFrameMkLst>
            <pc:docMk/>
            <pc:sldMk cId="2715632229" sldId="288"/>
            <ac:graphicFrameMk id="4" creationId="{02DD4ABF-D5E5-4036-9EE7-277990F4747C}"/>
          </ac:graphicFrameMkLst>
        </pc:graphicFrameChg>
        <pc:graphicFrameChg chg="add mod ord modGraphic">
          <ac:chgData name="Erin Cavazos" userId="S::ecavazos@sara-tx.org::7df217e2-4bc0-48b0-a8b2-83583e63dbf8" providerId="AD" clId="Web-{D2443202-A834-46A6-A6D3-092CF642BA95}" dt="2021-06-09T20:47:49.418" v="174"/>
          <ac:graphicFrameMkLst>
            <pc:docMk/>
            <pc:sldMk cId="2715632229" sldId="288"/>
            <ac:graphicFrameMk id="7" creationId="{5578FC5E-4872-4B8C-824A-3B63A2B8B9A6}"/>
          </ac:graphicFrameMkLst>
        </pc:graphicFrameChg>
        <pc:picChg chg="add del mod">
          <ac:chgData name="Erin Cavazos" userId="S::ecavazos@sara-tx.org::7df217e2-4bc0-48b0-a8b2-83583e63dbf8" providerId="AD" clId="Web-{D2443202-A834-46A6-A6D3-092CF642BA95}" dt="2021-06-09T20:48:21.669" v="176"/>
          <ac:picMkLst>
            <pc:docMk/>
            <pc:sldMk cId="2715632229" sldId="288"/>
            <ac:picMk id="8" creationId="{203F4CC1-1919-4B28-A8D4-D21157D37463}"/>
          </ac:picMkLst>
        </pc:picChg>
        <pc:picChg chg="add del mod">
          <ac:chgData name="Erin Cavazos" userId="S::ecavazos@sara-tx.org::7df217e2-4bc0-48b0-a8b2-83583e63dbf8" providerId="AD" clId="Web-{D2443202-A834-46A6-A6D3-092CF642BA95}" dt="2021-06-09T20:48:43.280" v="178"/>
          <ac:picMkLst>
            <pc:docMk/>
            <pc:sldMk cId="2715632229" sldId="288"/>
            <ac:picMk id="9" creationId="{749974FB-5C37-4A12-B4A3-F0291A11E077}"/>
          </ac:picMkLst>
        </pc:picChg>
      </pc:sldChg>
      <pc:sldChg chg="new">
        <pc:chgData name="Erin Cavazos" userId="S::ecavazos@sara-tx.org::7df217e2-4bc0-48b0-a8b2-83583e63dbf8" providerId="AD" clId="Web-{D2443202-A834-46A6-A6D3-092CF642BA95}" dt="2021-06-09T21:10:27.839" v="179"/>
        <pc:sldMkLst>
          <pc:docMk/>
          <pc:sldMk cId="2947556167" sldId="2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1BB6F-7DCE-4CB2-80F6-A086BF8565E9}" type="datetimeFigureOut">
              <a:rPr lang="en-US" smtClean="0"/>
              <a:t>6/11/2021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5D736E-30AE-4B46-A473-649BEC831BCF}" type="slidenum">
              <a:rPr lang="en-US" smtClean="0"/>
              <a:t>‹#›</a:t>
            </a:fld>
            <a:endParaRPr lang="en-US"/>
          </a:p>
        </p:txBody>
      </p:sp>
    </p:spTree>
    <p:extLst>
      <p:ext uri="{BB962C8B-B14F-4D97-AF65-F5344CB8AC3E}">
        <p14:creationId xmlns:p14="http://schemas.microsoft.com/office/powerpoint/2010/main" val="2059719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5D559-F808-486C-9925-29EA7A636A2B}"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3B456-4CCC-42AF-9BED-D645D237A02F}" type="slidenum">
              <a:rPr lang="en-US" smtClean="0"/>
              <a:t>‹#›</a:t>
            </a:fld>
            <a:endParaRPr lang="en-US"/>
          </a:p>
        </p:txBody>
      </p:sp>
    </p:spTree>
    <p:extLst>
      <p:ext uri="{BB962C8B-B14F-4D97-AF65-F5344CB8AC3E}">
        <p14:creationId xmlns:p14="http://schemas.microsoft.com/office/powerpoint/2010/main" val="109957540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Goliad County was included in the “Holistic Watershed Master Plan for Wilson Karnes, and Goliad Counties”, completed in 2015.  In this study, flood risk was identified using a combination of floodplain mapping data and community stakeholder input.</a:t>
            </a:r>
          </a:p>
          <a:p>
            <a:endParaRPr lang="en-US" dirty="0"/>
          </a:p>
          <a:p>
            <a:r>
              <a:rPr lang="en-US" dirty="0"/>
              <a:t>Most of the flood risk was concentrated in the City of Goliad and in </a:t>
            </a:r>
            <a:r>
              <a:rPr lang="en-US" dirty="0" err="1"/>
              <a:t>Weesache</a:t>
            </a:r>
            <a:r>
              <a:rPr lang="en-US" dirty="0"/>
              <a:t> (in the Guadalupe River basin).</a:t>
            </a:r>
          </a:p>
        </p:txBody>
      </p:sp>
      <p:sp>
        <p:nvSpPr>
          <p:cNvPr id="4" name="Slide Number Placeholder 3"/>
          <p:cNvSpPr>
            <a:spLocks noGrp="1"/>
          </p:cNvSpPr>
          <p:nvPr>
            <p:ph type="sldNum" sz="quarter" idx="5"/>
          </p:nvPr>
        </p:nvSpPr>
        <p:spPr/>
        <p:txBody>
          <a:bodyPr/>
          <a:lstStyle/>
          <a:p>
            <a:fld id="{C6D3B456-4CCC-42AF-9BED-D645D237A02F}" type="slidenum">
              <a:rPr lang="en-US" smtClean="0"/>
              <a:t>3</a:t>
            </a:fld>
            <a:endParaRPr lang="en-US"/>
          </a:p>
        </p:txBody>
      </p:sp>
    </p:spTree>
    <p:extLst>
      <p:ext uri="{BB962C8B-B14F-4D97-AF65-F5344CB8AC3E}">
        <p14:creationId xmlns:p14="http://schemas.microsoft.com/office/powerpoint/2010/main" val="18141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Property elevation produced the greatest benefit-to-cost ratio.  This was recommended for all structures at risk for flooding from the San Antonio River (Area D and most of area C).</a:t>
            </a:r>
          </a:p>
          <a:p>
            <a:endParaRPr lang="en-US" dirty="0"/>
          </a:p>
          <a:p>
            <a:r>
              <a:rPr lang="en-US" dirty="0"/>
              <a:t>Vegetated swales were proposed for area A.</a:t>
            </a:r>
          </a:p>
          <a:p>
            <a:r>
              <a:rPr lang="en-US" dirty="0"/>
              <a:t>Detention was proposed upstream of area B.</a:t>
            </a:r>
          </a:p>
          <a:p>
            <a:r>
              <a:rPr lang="en-US" dirty="0"/>
              <a:t>Culverts were upgraded in the upper portion of area C, reducing flood risk for the buildings around Hwy 59.</a:t>
            </a:r>
          </a:p>
          <a:p>
            <a:endParaRPr lang="en-US" dirty="0"/>
          </a:p>
        </p:txBody>
      </p:sp>
      <p:sp>
        <p:nvSpPr>
          <p:cNvPr id="4" name="Slide Number Placeholder 3"/>
          <p:cNvSpPr>
            <a:spLocks noGrp="1"/>
          </p:cNvSpPr>
          <p:nvPr>
            <p:ph type="sldNum" sz="quarter" idx="5"/>
          </p:nvPr>
        </p:nvSpPr>
        <p:spPr/>
        <p:txBody>
          <a:bodyPr/>
          <a:lstStyle/>
          <a:p>
            <a:fld id="{C6D3B456-4CCC-42AF-9BED-D645D237A02F}" type="slidenum">
              <a:rPr lang="en-US" smtClean="0"/>
              <a:t>4</a:t>
            </a:fld>
            <a:endParaRPr lang="en-US"/>
          </a:p>
        </p:txBody>
      </p:sp>
    </p:spTree>
    <p:extLst>
      <p:ext uri="{BB962C8B-B14F-4D97-AF65-F5344CB8AC3E}">
        <p14:creationId xmlns:p14="http://schemas.microsoft.com/office/powerpoint/2010/main" val="199147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Karnes County was also included in the “Holistic Watershed Master Plan for Wilson Karnes, and Goliad Counties”</a:t>
            </a:r>
          </a:p>
          <a:p>
            <a:endParaRPr lang="en-US" dirty="0"/>
          </a:p>
          <a:p>
            <a:r>
              <a:rPr lang="en-US" dirty="0"/>
              <a:t>Much of the building flood risk was adjacent to the San Antonio River with similar recommendations as those in Goliad: property elevation (areas A and B – a subsequent site visit to Falls City revealed that many of the identified structures are substantially elevated).</a:t>
            </a:r>
          </a:p>
          <a:p>
            <a:r>
              <a:rPr lang="en-US" dirty="0"/>
              <a:t>There is also a concentration of at-risk buildings in </a:t>
            </a:r>
            <a:r>
              <a:rPr lang="en-US" dirty="0" err="1"/>
              <a:t>Kenedy</a:t>
            </a:r>
            <a:r>
              <a:rPr lang="en-US" dirty="0"/>
              <a:t>.  The next slide will show more detail there.</a:t>
            </a:r>
          </a:p>
          <a:p>
            <a:endParaRPr lang="en-US" dirty="0"/>
          </a:p>
          <a:p>
            <a:r>
              <a:rPr lang="en-US" dirty="0"/>
              <a:t>The remaining areas (C, D, and F) highlight flood risk at river and creek crossings.</a:t>
            </a:r>
          </a:p>
          <a:p>
            <a:endParaRPr lang="en-US" dirty="0"/>
          </a:p>
          <a:p>
            <a:r>
              <a:rPr lang="en-US" dirty="0"/>
              <a:t>An analysis of emergency routes identified Falls City and Runge as largely isolated from hospitals during floods.</a:t>
            </a:r>
          </a:p>
        </p:txBody>
      </p:sp>
      <p:sp>
        <p:nvSpPr>
          <p:cNvPr id="4" name="Slide Number Placeholder 3"/>
          <p:cNvSpPr>
            <a:spLocks noGrp="1"/>
          </p:cNvSpPr>
          <p:nvPr>
            <p:ph type="sldNum" sz="quarter" idx="5"/>
          </p:nvPr>
        </p:nvSpPr>
        <p:spPr/>
        <p:txBody>
          <a:bodyPr/>
          <a:lstStyle/>
          <a:p>
            <a:fld id="{C6D3B456-4CCC-42AF-9BED-D645D237A02F}" type="slidenum">
              <a:rPr lang="en-US" smtClean="0"/>
              <a:t>5</a:t>
            </a:fld>
            <a:endParaRPr lang="en-US"/>
          </a:p>
        </p:txBody>
      </p:sp>
    </p:spTree>
    <p:extLst>
      <p:ext uri="{BB962C8B-B14F-4D97-AF65-F5344CB8AC3E}">
        <p14:creationId xmlns:p14="http://schemas.microsoft.com/office/powerpoint/2010/main" val="372990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 G and Area I were recommended for more detailed modeling and study. </a:t>
            </a:r>
          </a:p>
          <a:p>
            <a:endParaRPr lang="en-US" dirty="0"/>
          </a:p>
          <a:p>
            <a:r>
              <a:rPr lang="en-US" dirty="0"/>
              <a:t>The recommendations to raise the bridge (Hwy 181) and/or create an early warning system apply to Area H.</a:t>
            </a:r>
          </a:p>
          <a:p>
            <a:endParaRPr lang="en-US" dirty="0"/>
          </a:p>
          <a:p>
            <a:r>
              <a:rPr lang="en-US" dirty="0"/>
              <a:t>Karnes County received a Flood Infrastructure Fund grant to further study many of these issues.</a:t>
            </a:r>
          </a:p>
        </p:txBody>
      </p:sp>
      <p:sp>
        <p:nvSpPr>
          <p:cNvPr id="4" name="Slide Number Placeholder 3"/>
          <p:cNvSpPr>
            <a:spLocks noGrp="1"/>
          </p:cNvSpPr>
          <p:nvPr>
            <p:ph type="sldNum" sz="quarter" idx="5"/>
          </p:nvPr>
        </p:nvSpPr>
        <p:spPr/>
        <p:txBody>
          <a:bodyPr/>
          <a:lstStyle/>
          <a:p>
            <a:fld id="{C6D3B456-4CCC-42AF-9BED-D645D237A02F}" type="slidenum">
              <a:rPr lang="en-US" smtClean="0"/>
              <a:t>6</a:t>
            </a:fld>
            <a:endParaRPr lang="en-US"/>
          </a:p>
        </p:txBody>
      </p:sp>
    </p:spTree>
    <p:extLst>
      <p:ext uri="{BB962C8B-B14F-4D97-AF65-F5344CB8AC3E}">
        <p14:creationId xmlns:p14="http://schemas.microsoft.com/office/powerpoint/2010/main" val="1672053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Wilson County was included in the “Holistic Watershed Master Plan for Wilson Karnes, and Goliad Counties”, but most of the flood risk analysis was performed under individual studies for each community.</a:t>
            </a:r>
          </a:p>
          <a:p>
            <a:endParaRPr lang="en-US" dirty="0"/>
          </a:p>
          <a:p>
            <a:r>
              <a:rPr lang="en-US" dirty="0"/>
              <a:t>In the county-wide study, 9 river/creek crossings were recommended for improvement, and one new road was recommended to improve emergency access routes.</a:t>
            </a:r>
          </a:p>
        </p:txBody>
      </p:sp>
      <p:sp>
        <p:nvSpPr>
          <p:cNvPr id="4" name="Slide Number Placeholder 3"/>
          <p:cNvSpPr>
            <a:spLocks noGrp="1"/>
          </p:cNvSpPr>
          <p:nvPr>
            <p:ph type="sldNum" sz="quarter" idx="5"/>
          </p:nvPr>
        </p:nvSpPr>
        <p:spPr/>
        <p:txBody>
          <a:bodyPr/>
          <a:lstStyle/>
          <a:p>
            <a:fld id="{C6D3B456-4CCC-42AF-9BED-D645D237A02F}" type="slidenum">
              <a:rPr lang="en-US" smtClean="0"/>
              <a:t>7</a:t>
            </a:fld>
            <a:endParaRPr lang="en-US"/>
          </a:p>
        </p:txBody>
      </p:sp>
    </p:spTree>
    <p:extLst>
      <p:ext uri="{BB962C8B-B14F-4D97-AF65-F5344CB8AC3E}">
        <p14:creationId xmlns:p14="http://schemas.microsoft.com/office/powerpoint/2010/main" val="371959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recommendations for each town included a mix of detention, channel improvements, and culvert improvements.</a:t>
            </a:r>
          </a:p>
        </p:txBody>
      </p:sp>
      <p:sp>
        <p:nvSpPr>
          <p:cNvPr id="4" name="Slide Number Placeholder 3"/>
          <p:cNvSpPr>
            <a:spLocks noGrp="1"/>
          </p:cNvSpPr>
          <p:nvPr>
            <p:ph type="sldNum" sz="quarter" idx="5"/>
          </p:nvPr>
        </p:nvSpPr>
        <p:spPr/>
        <p:txBody>
          <a:bodyPr/>
          <a:lstStyle/>
          <a:p>
            <a:fld id="{C6D3B456-4CCC-42AF-9BED-D645D237A02F}" type="slidenum">
              <a:rPr lang="en-US" smtClean="0"/>
              <a:t>8</a:t>
            </a:fld>
            <a:endParaRPr lang="en-US"/>
          </a:p>
        </p:txBody>
      </p:sp>
    </p:spTree>
    <p:extLst>
      <p:ext uri="{BB962C8B-B14F-4D97-AF65-F5344CB8AC3E}">
        <p14:creationId xmlns:p14="http://schemas.microsoft.com/office/powerpoint/2010/main" val="80462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final note on Creek and River Crossings</a:t>
            </a:r>
          </a:p>
          <a:p>
            <a:r>
              <a:rPr lang="en-US" dirty="0"/>
              <a:t>Major safety concern in rural areas</a:t>
            </a:r>
          </a:p>
          <a:p>
            <a:r>
              <a:rPr lang="en-US" dirty="0"/>
              <a:t>Along Cibolo Creek, several form boundary between counties</a:t>
            </a:r>
          </a:p>
          <a:p>
            <a:r>
              <a:rPr lang="en-US" dirty="0"/>
              <a:t>Cibolo Creek watershed master plan used a method for prioritizing the highest risk one using a combination of flood frequency &amp; depth, average daily traffic, and distance to nearest safer crossing.</a:t>
            </a:r>
          </a:p>
          <a:p>
            <a:endParaRPr lang="en-US" dirty="0"/>
          </a:p>
          <a:p>
            <a:r>
              <a:rPr lang="en-US" dirty="0"/>
              <a:t>[image to be added]</a:t>
            </a:r>
          </a:p>
        </p:txBody>
      </p:sp>
      <p:sp>
        <p:nvSpPr>
          <p:cNvPr id="4" name="Slide Number Placeholder 3"/>
          <p:cNvSpPr>
            <a:spLocks noGrp="1"/>
          </p:cNvSpPr>
          <p:nvPr>
            <p:ph type="sldNum" sz="quarter" idx="5"/>
          </p:nvPr>
        </p:nvSpPr>
        <p:spPr/>
        <p:txBody>
          <a:bodyPr/>
          <a:lstStyle/>
          <a:p>
            <a:fld id="{C6D3B456-4CCC-42AF-9BED-D645D237A02F}" type="slidenum">
              <a:rPr lang="en-US" smtClean="0"/>
              <a:t>9</a:t>
            </a:fld>
            <a:endParaRPr lang="en-US"/>
          </a:p>
        </p:txBody>
      </p:sp>
    </p:spTree>
    <p:extLst>
      <p:ext uri="{BB962C8B-B14F-4D97-AF65-F5344CB8AC3E}">
        <p14:creationId xmlns:p14="http://schemas.microsoft.com/office/powerpoint/2010/main" val="356652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will show example of one along with locations of gauges where maps were developed.</a:t>
            </a:r>
          </a:p>
          <a:p>
            <a:endParaRPr lang="en-US" dirty="0"/>
          </a:p>
          <a:p>
            <a:r>
              <a:rPr lang="en-US" dirty="0"/>
              <a:t>These are pdf maps and paper maps for use when &amp; where internet connectivity is limited.</a:t>
            </a:r>
          </a:p>
          <a:p>
            <a:r>
              <a:rPr lang="en-US" dirty="0"/>
              <a:t>The show the expected limits of flooding based on the level reported at the USGS gauge and are intended to provide real-time information.</a:t>
            </a:r>
          </a:p>
        </p:txBody>
      </p:sp>
      <p:sp>
        <p:nvSpPr>
          <p:cNvPr id="4" name="Slide Number Placeholder 3"/>
          <p:cNvSpPr>
            <a:spLocks noGrp="1"/>
          </p:cNvSpPr>
          <p:nvPr>
            <p:ph type="sldNum" sz="quarter" idx="5"/>
          </p:nvPr>
        </p:nvSpPr>
        <p:spPr/>
        <p:txBody>
          <a:bodyPr/>
          <a:lstStyle/>
          <a:p>
            <a:fld id="{C6D3B456-4CCC-42AF-9BED-D645D237A02F}" type="slidenum">
              <a:rPr lang="en-US" smtClean="0"/>
              <a:t>10</a:t>
            </a:fld>
            <a:endParaRPr lang="en-US"/>
          </a:p>
        </p:txBody>
      </p:sp>
    </p:spTree>
    <p:extLst>
      <p:ext uri="{BB962C8B-B14F-4D97-AF65-F5344CB8AC3E}">
        <p14:creationId xmlns:p14="http://schemas.microsoft.com/office/powerpoint/2010/main" val="513975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map showing the counties with the river basin highlighted.]</a:t>
            </a:r>
          </a:p>
          <a:p>
            <a:endParaRPr lang="en-US" dirty="0"/>
          </a:p>
          <a:p>
            <a:r>
              <a:rPr lang="en-US" dirty="0"/>
              <a:t>Through our work as a CTP we are aware of several flood mitigation planning efforts in communities outside our jurisdiction, such as the flood early warning system in Bandera and drainage master planning in Boerne, Bulverde, and Cibolo, just to name a few.</a:t>
            </a:r>
          </a:p>
        </p:txBody>
      </p:sp>
      <p:sp>
        <p:nvSpPr>
          <p:cNvPr id="4" name="Slide Number Placeholder 3"/>
          <p:cNvSpPr>
            <a:spLocks noGrp="1"/>
          </p:cNvSpPr>
          <p:nvPr>
            <p:ph type="sldNum" sz="quarter" idx="5"/>
          </p:nvPr>
        </p:nvSpPr>
        <p:spPr/>
        <p:txBody>
          <a:bodyPr/>
          <a:lstStyle/>
          <a:p>
            <a:fld id="{C6D3B456-4CCC-42AF-9BED-D645D237A02F}" type="slidenum">
              <a:rPr lang="en-US" smtClean="0"/>
              <a:t>12</a:t>
            </a:fld>
            <a:endParaRPr lang="en-US"/>
          </a:p>
        </p:txBody>
      </p:sp>
    </p:spTree>
    <p:extLst>
      <p:ext uri="{BB962C8B-B14F-4D97-AF65-F5344CB8AC3E}">
        <p14:creationId xmlns:p14="http://schemas.microsoft.com/office/powerpoint/2010/main" val="378443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normAutofit/>
          </a:bodyPr>
          <a:lstStyle>
            <a:lvl1pPr marL="0" indent="0" algn="ctr">
              <a:buNone/>
              <a:defRPr sz="28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Tree>
    <p:extLst>
      <p:ext uri="{BB962C8B-B14F-4D97-AF65-F5344CB8AC3E}">
        <p14:creationId xmlns:p14="http://schemas.microsoft.com/office/powerpoint/2010/main" val="5153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88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normAutofit/>
          </a:bodyPr>
          <a:lstStyle>
            <a:lvl1pPr marL="0" indent="0" algn="ctr">
              <a:buNone/>
              <a:defRPr sz="28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Tree>
    <p:extLst>
      <p:ext uri="{BB962C8B-B14F-4D97-AF65-F5344CB8AC3E}">
        <p14:creationId xmlns:p14="http://schemas.microsoft.com/office/powerpoint/2010/main" val="230975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2042070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normAutofit/>
          </a:bodyPr>
          <a:lstStyle>
            <a:lvl1pPr marL="0" indent="0" algn="ctr">
              <a:buNone/>
              <a:defRPr sz="2800">
                <a:solidFill>
                  <a:schemeClr val="accent3">
                    <a:lumMod val="50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434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97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normAutofit/>
          </a:bodyPr>
          <a:lstStyle>
            <a:lvl1pPr algn="ctr">
              <a:defRPr sz="440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solidFill>
                  <a:schemeClr val="accent3">
                    <a:lumMod val="50000"/>
                  </a:schemeClr>
                </a:solidFill>
                <a:latin typeface="Arial" panose="020B0604020202020204" pitchFamily="34" charset="0"/>
                <a:cs typeface="Arial" panose="020B0604020202020204" pitchFamily="34" charset="0"/>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699824" y="2087563"/>
            <a:ext cx="4298156" cy="3070490"/>
          </a:xfrm>
        </p:spPr>
        <p:txBody>
          <a:bodyPr/>
          <a:lstStyle>
            <a:lvl1pPr>
              <a:defRPr>
                <a:solidFill>
                  <a:schemeClr val="accent3">
                    <a:lumMod val="50000"/>
                  </a:schemeClr>
                </a:solidFill>
                <a:effectLst/>
                <a:latin typeface="Arial" panose="020B0604020202020204" pitchFamily="34" charset="0"/>
                <a:cs typeface="Arial" panose="020B0604020202020204" pitchFamily="34" charset="0"/>
              </a:defRPr>
            </a:lvl1pPr>
            <a:lvl2pPr>
              <a:defRPr>
                <a:solidFill>
                  <a:schemeClr val="accent3">
                    <a:lumMod val="50000"/>
                  </a:schemeClr>
                </a:solidFill>
                <a:effectLst/>
                <a:latin typeface="Arial" panose="020B0604020202020204" pitchFamily="34" charset="0"/>
                <a:cs typeface="Arial" panose="020B0604020202020204" pitchFamily="34" charset="0"/>
              </a:defRPr>
            </a:lvl2pPr>
            <a:lvl3pPr>
              <a:defRPr>
                <a:solidFill>
                  <a:schemeClr val="accent3">
                    <a:lumMod val="50000"/>
                  </a:schemeClr>
                </a:solidFill>
                <a:effectLst/>
                <a:latin typeface="Arial" panose="020B0604020202020204" pitchFamily="34" charset="0"/>
                <a:cs typeface="Arial" panose="020B0604020202020204" pitchFamily="34" charset="0"/>
              </a:defRPr>
            </a:lvl3pPr>
            <a:lvl4pPr>
              <a:defRPr>
                <a:solidFill>
                  <a:schemeClr val="accent3">
                    <a:lumMod val="50000"/>
                  </a:schemeClr>
                </a:solidFill>
                <a:effectLst/>
                <a:latin typeface="Arial" panose="020B0604020202020204" pitchFamily="34" charset="0"/>
                <a:cs typeface="Arial" panose="020B0604020202020204" pitchFamily="34" charset="0"/>
              </a:defRPr>
            </a:lvl4pPr>
            <a:lvl5pPr>
              <a:defRPr>
                <a:solidFill>
                  <a:schemeClr val="accent3">
                    <a:lumMod val="50000"/>
                  </a:schemeClr>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solidFill>
                  <a:schemeClr val="accent3">
                    <a:lumMod val="50000"/>
                  </a:schemeClr>
                </a:solidFill>
                <a:latin typeface="Arial" panose="020B0604020202020204" pitchFamily="34" charset="0"/>
                <a:cs typeface="Arial" panose="020B0604020202020204" pitchFamily="34" charset="0"/>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143500" y="2087563"/>
            <a:ext cx="4319323" cy="3070490"/>
          </a:xfrm>
        </p:spPr>
        <p:txBody>
          <a:bodyPr/>
          <a:lstStyle>
            <a:lvl1pPr>
              <a:defRPr>
                <a:solidFill>
                  <a:schemeClr val="accent3">
                    <a:lumMod val="50000"/>
                  </a:schemeClr>
                </a:solidFill>
                <a:latin typeface="Arial" panose="020B0604020202020204" pitchFamily="34" charset="0"/>
                <a:cs typeface="Arial" panose="020B0604020202020204" pitchFamily="34" charset="0"/>
              </a:defRPr>
            </a:lvl1pPr>
            <a:lvl2pPr>
              <a:defRPr>
                <a:solidFill>
                  <a:schemeClr val="accent3">
                    <a:lumMod val="50000"/>
                  </a:schemeClr>
                </a:solidFill>
                <a:latin typeface="Arial" panose="020B0604020202020204" pitchFamily="34" charset="0"/>
                <a:cs typeface="Arial" panose="020B0604020202020204" pitchFamily="34" charset="0"/>
              </a:defRPr>
            </a:lvl2pPr>
            <a:lvl3pPr>
              <a:defRPr>
                <a:solidFill>
                  <a:schemeClr val="accent3">
                    <a:lumMod val="50000"/>
                  </a:schemeClr>
                </a:solidFill>
                <a:latin typeface="Arial" panose="020B0604020202020204" pitchFamily="34" charset="0"/>
                <a:cs typeface="Arial" panose="020B0604020202020204" pitchFamily="34" charset="0"/>
              </a:defRPr>
            </a:lvl3pPr>
            <a:lvl4pPr>
              <a:defRPr>
                <a:solidFill>
                  <a:schemeClr val="accent3">
                    <a:lumMod val="50000"/>
                  </a:schemeClr>
                </a:solidFill>
                <a:latin typeface="Arial" panose="020B0604020202020204" pitchFamily="34" charset="0"/>
                <a:cs typeface="Arial" panose="020B0604020202020204" pitchFamily="34" charset="0"/>
              </a:defRPr>
            </a:lvl4pPr>
            <a:lvl5pPr>
              <a:defRPr>
                <a:solidFill>
                  <a:schemeClr val="accent3">
                    <a:lumMod val="50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80109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40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33273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normAutofit/>
          </a:bodyPr>
          <a:lstStyle>
            <a:lvl1pPr>
              <a:defRPr sz="3000">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3200"/>
            </a:lvl1pPr>
            <a:lvl2pPr>
              <a:defRPr sz="2800"/>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normAutofit/>
          </a:bodyPr>
          <a:lstStyle>
            <a:lvl1pPr marL="0" indent="0">
              <a:buNone/>
              <a:defRPr sz="2800"/>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Tree>
    <p:extLst>
      <p:ext uri="{BB962C8B-B14F-4D97-AF65-F5344CB8AC3E}">
        <p14:creationId xmlns:p14="http://schemas.microsoft.com/office/powerpoint/2010/main" val="3879443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8273" y="807927"/>
            <a:ext cx="8763000" cy="2377281"/>
          </a:xfrm>
          <a:prstGeom prst="rect">
            <a:avLst/>
          </a:prstGeom>
        </p:spPr>
        <p:txBody>
          <a:bodyPr anchor="b">
            <a:normAutofit/>
          </a:bodyPr>
          <a:lstStyle>
            <a:lvl1pPr algn="ctr">
              <a:defRPr sz="440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738910" y="5398324"/>
            <a:ext cx="705921" cy="304800"/>
          </a:xfrm>
          <a:prstGeom prst="rect">
            <a:avLst/>
          </a:prstGeom>
        </p:spPr>
        <p:txBody>
          <a:bodyPr/>
          <a:lstStyle>
            <a:lvl1pPr algn="ctr">
              <a:defRPr sz="1200" b="1" baseline="0">
                <a:solidFill>
                  <a:schemeClr val="accent1">
                    <a:lumMod val="75000"/>
                  </a:schemeClr>
                </a:solidFill>
              </a:defRPr>
            </a:lvl1pPr>
          </a:lstStyle>
          <a:p>
            <a:pPr marL="0" marR="0" lvl="0" indent="0" algn="ctr" defTabSz="713232" rtl="0" eaLnBrk="1" fontAlgn="auto" latinLnBrk="0" hangingPunct="1">
              <a:lnSpc>
                <a:spcPct val="100000"/>
              </a:lnSpc>
              <a:spcBef>
                <a:spcPts val="0"/>
              </a:spcBef>
              <a:spcAft>
                <a:spcPts val="0"/>
              </a:spcAft>
              <a:buClrTx/>
              <a:buSzTx/>
              <a:buFontTx/>
              <a:buNone/>
              <a:tabLst/>
              <a:defRPr/>
            </a:pPr>
            <a:fld id="{E08B4980-ABC5-4EA0-8BAB-6793C04682E4}" type="slidenum">
              <a:rPr kumimoji="0" lang="en-US" sz="1200" b="1" i="0" u="none" strike="noStrike" kern="1200" cap="none" spc="0" normalizeH="0" baseline="0" noProof="0" smtClean="0">
                <a:ln>
                  <a:noFill/>
                </a:ln>
                <a:solidFill>
                  <a:srgbClr val="5B9BD5">
                    <a:lumMod val="75000"/>
                  </a:srgbClr>
                </a:solidFill>
                <a:effectLst/>
                <a:uLnTx/>
                <a:uFillTx/>
                <a:latin typeface="Arial" panose="020B0604020202020204"/>
                <a:ea typeface="+mn-ea"/>
                <a:cs typeface="+mn-cs"/>
              </a:rPr>
              <a:pPr marL="0" marR="0" lvl="0" indent="0" algn="ctr" defTabSz="713232"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5B9BD5">
                  <a:lumMod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336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6266893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normAutofit/>
          </a:bodyPr>
          <a:lstStyle>
            <a:lvl1pPr marL="0" indent="0" algn="ctr">
              <a:buNone/>
              <a:defRPr sz="2800">
                <a:solidFill>
                  <a:schemeClr val="accent3">
                    <a:lumMod val="50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058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426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normAutofit/>
          </a:bodyPr>
          <a:lstStyle>
            <a:lvl1pPr algn="ctr">
              <a:defRPr sz="440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solidFill>
                  <a:schemeClr val="accent3">
                    <a:lumMod val="50000"/>
                  </a:schemeClr>
                </a:solidFill>
                <a:latin typeface="Arial" panose="020B0604020202020204" pitchFamily="34" charset="0"/>
                <a:cs typeface="Arial" panose="020B0604020202020204" pitchFamily="34" charset="0"/>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lvl1pPr>
              <a:defRPr>
                <a:solidFill>
                  <a:schemeClr val="accent3">
                    <a:lumMod val="50000"/>
                  </a:schemeClr>
                </a:solidFill>
                <a:effectLst/>
                <a:latin typeface="Arial" panose="020B0604020202020204" pitchFamily="34" charset="0"/>
                <a:cs typeface="Arial" panose="020B0604020202020204" pitchFamily="34" charset="0"/>
              </a:defRPr>
            </a:lvl1pPr>
            <a:lvl2pPr>
              <a:defRPr>
                <a:solidFill>
                  <a:schemeClr val="accent3">
                    <a:lumMod val="50000"/>
                  </a:schemeClr>
                </a:solidFill>
                <a:effectLst/>
                <a:latin typeface="Arial" panose="020B0604020202020204" pitchFamily="34" charset="0"/>
                <a:cs typeface="Arial" panose="020B0604020202020204" pitchFamily="34" charset="0"/>
              </a:defRPr>
            </a:lvl2pPr>
            <a:lvl3pPr>
              <a:defRPr>
                <a:solidFill>
                  <a:schemeClr val="accent3">
                    <a:lumMod val="50000"/>
                  </a:schemeClr>
                </a:solidFill>
                <a:effectLst/>
                <a:latin typeface="Arial" panose="020B0604020202020204" pitchFamily="34" charset="0"/>
                <a:cs typeface="Arial" panose="020B0604020202020204" pitchFamily="34" charset="0"/>
              </a:defRPr>
            </a:lvl3pPr>
            <a:lvl4pPr>
              <a:defRPr>
                <a:solidFill>
                  <a:schemeClr val="accent3">
                    <a:lumMod val="50000"/>
                  </a:schemeClr>
                </a:solidFill>
                <a:effectLst/>
                <a:latin typeface="Arial" panose="020B0604020202020204" pitchFamily="34" charset="0"/>
                <a:cs typeface="Arial" panose="020B0604020202020204" pitchFamily="34" charset="0"/>
              </a:defRPr>
            </a:lvl4pPr>
            <a:lvl5pPr>
              <a:defRPr>
                <a:solidFill>
                  <a:schemeClr val="accent3">
                    <a:lumMod val="50000"/>
                  </a:schemeClr>
                </a:solidFill>
                <a:effectLst/>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solidFill>
                  <a:schemeClr val="accent3">
                    <a:lumMod val="50000"/>
                  </a:schemeClr>
                </a:solidFill>
                <a:latin typeface="Arial" panose="020B0604020202020204" pitchFamily="34" charset="0"/>
                <a:cs typeface="Arial" panose="020B0604020202020204" pitchFamily="34" charset="0"/>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lvl1pPr>
              <a:defRPr>
                <a:solidFill>
                  <a:schemeClr val="accent3">
                    <a:lumMod val="50000"/>
                  </a:schemeClr>
                </a:solidFill>
                <a:latin typeface="Arial" panose="020B0604020202020204" pitchFamily="34" charset="0"/>
                <a:cs typeface="Arial" panose="020B0604020202020204" pitchFamily="34" charset="0"/>
              </a:defRPr>
            </a:lvl1pPr>
            <a:lvl2pPr>
              <a:defRPr>
                <a:solidFill>
                  <a:schemeClr val="accent3">
                    <a:lumMod val="50000"/>
                  </a:schemeClr>
                </a:solidFill>
                <a:latin typeface="Arial" panose="020B0604020202020204" pitchFamily="34" charset="0"/>
                <a:cs typeface="Arial" panose="020B0604020202020204" pitchFamily="34" charset="0"/>
              </a:defRPr>
            </a:lvl2pPr>
            <a:lvl3pPr>
              <a:defRPr>
                <a:solidFill>
                  <a:schemeClr val="accent3">
                    <a:lumMod val="50000"/>
                  </a:schemeClr>
                </a:solidFill>
                <a:latin typeface="Arial" panose="020B0604020202020204" pitchFamily="34" charset="0"/>
                <a:cs typeface="Arial" panose="020B0604020202020204" pitchFamily="34" charset="0"/>
              </a:defRPr>
            </a:lvl3pPr>
            <a:lvl4pPr>
              <a:defRPr>
                <a:solidFill>
                  <a:schemeClr val="accent3">
                    <a:lumMod val="50000"/>
                  </a:schemeClr>
                </a:solidFill>
                <a:latin typeface="Arial" panose="020B0604020202020204" pitchFamily="34" charset="0"/>
                <a:cs typeface="Arial" panose="020B0604020202020204" pitchFamily="34" charset="0"/>
              </a:defRPr>
            </a:lvl4pPr>
            <a:lvl5pPr>
              <a:defRPr>
                <a:solidFill>
                  <a:schemeClr val="accent3">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4088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40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8336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normAutofit/>
          </a:bodyPr>
          <a:lstStyle>
            <a:lvl1pPr>
              <a:defRPr sz="3000">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3200"/>
            </a:lvl1pPr>
            <a:lvl2pPr>
              <a:defRPr sz="2800"/>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normAutofit/>
          </a:bodyPr>
          <a:lstStyle>
            <a:lvl1pPr marL="0" indent="0">
              <a:buNone/>
              <a:defRPr sz="2800"/>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Tree>
    <p:extLst>
      <p:ext uri="{BB962C8B-B14F-4D97-AF65-F5344CB8AC3E}">
        <p14:creationId xmlns:p14="http://schemas.microsoft.com/office/powerpoint/2010/main" val="228325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05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ullet list">
    <p:spTree>
      <p:nvGrpSpPr>
        <p:cNvPr id="1" name=""/>
        <p:cNvGrpSpPr/>
        <p:nvPr/>
      </p:nvGrpSpPr>
      <p:grpSpPr>
        <a:xfrm>
          <a:off x="0" y="0"/>
          <a:ext cx="0" cy="0"/>
          <a:chOff x="0" y="0"/>
          <a:chExt cx="0" cy="0"/>
        </a:xfrm>
      </p:grpSpPr>
      <p:sp>
        <p:nvSpPr>
          <p:cNvPr id="3" name="Title Placeholder 6">
            <a:extLst>
              <a:ext uri="{FF2B5EF4-FFF2-40B4-BE49-F238E27FC236}">
                <a16:creationId xmlns:a16="http://schemas.microsoft.com/office/drawing/2014/main" id="{264C9B58-76C8-6940-BDE5-26EB87108A27}"/>
              </a:ext>
            </a:extLst>
          </p:cNvPr>
          <p:cNvSpPr>
            <a:spLocks noGrp="1"/>
          </p:cNvSpPr>
          <p:nvPr>
            <p:ph type="title"/>
          </p:nvPr>
        </p:nvSpPr>
        <p:spPr>
          <a:xfrm>
            <a:off x="698500" y="304271"/>
            <a:ext cx="8763000" cy="1104635"/>
          </a:xfrm>
          <a:prstGeom prst="rect">
            <a:avLst/>
          </a:prstGeom>
        </p:spPr>
        <p:txBody>
          <a:bodyPr vert="horz" lIns="91440" tIns="45720" rIns="91440" bIns="45720" rtlCol="0" anchor="ctr">
            <a:normAutofit/>
          </a:bodyPr>
          <a:lstStyle>
            <a:lvl1pPr>
              <a:defRPr spc="-63"/>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942B5CAC-7BEA-6047-9142-E3948903EE2F}"/>
              </a:ext>
            </a:extLst>
          </p:cNvPr>
          <p:cNvSpPr>
            <a:spLocks noGrp="1"/>
          </p:cNvSpPr>
          <p:nvPr>
            <p:ph type="body" sz="quarter" idx="10"/>
          </p:nvPr>
        </p:nvSpPr>
        <p:spPr>
          <a:xfrm>
            <a:off x="698500" y="1512755"/>
            <a:ext cx="8763000" cy="3365500"/>
          </a:xfrm>
          <a:prstGeom prst="rect">
            <a:avLst/>
          </a:prstGeom>
        </p:spPr>
        <p:txBody>
          <a:bodyPr/>
          <a:lstStyle>
            <a:lvl3pPr>
              <a:spcBef>
                <a:spcPts val="833"/>
              </a:spcBef>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3441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jpe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Content Placeholder 2"/>
          <p:cNvSpPr txBox="1">
            <a:spLocks/>
          </p:cNvSpPr>
          <p:nvPr userDrawn="1"/>
        </p:nvSpPr>
        <p:spPr>
          <a:xfrm>
            <a:off x="9356651" y="5402100"/>
            <a:ext cx="803349" cy="388088"/>
          </a:xfrm>
          <a:prstGeom prst="rect">
            <a:avLst/>
          </a:prstGeom>
        </p:spPr>
        <p:txBody>
          <a:bodyPr>
            <a:normAutofit/>
          </a:bodyPr>
          <a:lstStyle>
            <a:lvl1pPr marL="0" indent="0" algn="ctr" defTabSz="761970" rtl="0" eaLnBrk="1" latinLnBrk="0" hangingPunct="1">
              <a:lnSpc>
                <a:spcPct val="90000"/>
              </a:lnSpc>
              <a:spcBef>
                <a:spcPts val="833"/>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fld id="{338D0435-80B2-4306-BA14-DE73D98F7D0E}" type="slidenum">
              <a:rPr lang="en-US" sz="1200" smtClean="0"/>
              <a:pPr/>
              <a:t>‹#›</a:t>
            </a:fld>
            <a:endParaRPr lang="en-US" sz="1200" dirty="0"/>
          </a:p>
        </p:txBody>
      </p:sp>
    </p:spTree>
    <p:extLst>
      <p:ext uri="{BB962C8B-B14F-4D97-AF65-F5344CB8AC3E}">
        <p14:creationId xmlns:p14="http://schemas.microsoft.com/office/powerpoint/2010/main" val="25388310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3" r:id="rId7"/>
    <p:sldLayoutId id="2147483707" r:id="rId8"/>
    <p:sldLayoutId id="2147483710" r:id="rId9"/>
    <p:sldLayoutId id="2147483711" r:id="rId10"/>
  </p:sldLayoutIdLst>
  <p:hf hdr="0" ftr="0" dt="0"/>
  <p:txStyles>
    <p:title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Content Placeholder 2"/>
          <p:cNvSpPr txBox="1">
            <a:spLocks/>
          </p:cNvSpPr>
          <p:nvPr userDrawn="1"/>
        </p:nvSpPr>
        <p:spPr>
          <a:xfrm>
            <a:off x="9356651" y="5402100"/>
            <a:ext cx="803349" cy="388088"/>
          </a:xfrm>
          <a:prstGeom prst="rect">
            <a:avLst/>
          </a:prstGeom>
        </p:spPr>
        <p:txBody>
          <a:bodyPr>
            <a:normAutofit/>
          </a:bodyPr>
          <a:lstStyle>
            <a:lvl1pPr marL="0" indent="0" algn="ctr" defTabSz="761970" rtl="0" eaLnBrk="1" latinLnBrk="0" hangingPunct="1">
              <a:lnSpc>
                <a:spcPct val="90000"/>
              </a:lnSpc>
              <a:spcBef>
                <a:spcPts val="833"/>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fld id="{338D0435-80B2-4306-BA14-DE73D98F7D0E}" type="slidenum">
              <a:rPr lang="en-US" sz="1200" smtClean="0"/>
              <a:pPr/>
              <a:t>‹#›</a:t>
            </a:fld>
            <a:endParaRPr lang="en-US" sz="1200" dirty="0"/>
          </a:p>
        </p:txBody>
      </p:sp>
    </p:spTree>
    <p:extLst>
      <p:ext uri="{BB962C8B-B14F-4D97-AF65-F5344CB8AC3E}">
        <p14:creationId xmlns:p14="http://schemas.microsoft.com/office/powerpoint/2010/main" val="166293002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hf hdr="0" ftr="0" dt="0"/>
  <p:txStyles>
    <p:title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6758" y="2345034"/>
            <a:ext cx="7772400" cy="1063985"/>
          </a:xfrm>
        </p:spPr>
        <p:txBody>
          <a:bodyPr>
            <a:normAutofit fontScale="90000"/>
          </a:bodyPr>
          <a:lstStyle/>
          <a:p>
            <a:pPr>
              <a:lnSpc>
                <a:spcPct val="100000"/>
              </a:lnSpc>
            </a:pPr>
            <a:r>
              <a:rPr lang="en-US" sz="4400" dirty="0">
                <a:latin typeface="Arial"/>
                <a:cs typeface="Arial"/>
              </a:rPr>
              <a:t>Flood Mitigation Investments in the Southern Basin</a:t>
            </a:r>
            <a:endParaRPr lang="en-US" sz="4400" dirty="0">
              <a:solidFill>
                <a:srgbClr val="00206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62558" y="3557873"/>
            <a:ext cx="6400800" cy="825500"/>
          </a:xfrm>
        </p:spPr>
        <p:txBody>
          <a:bodyPr vert="horz" lIns="91440" tIns="45720" rIns="91440" bIns="45720" rtlCol="0" anchor="t">
            <a:noAutofit/>
          </a:bodyPr>
          <a:lstStyle/>
          <a:p>
            <a:pPr>
              <a:spcBef>
                <a:spcPts val="0"/>
              </a:spcBef>
            </a:pPr>
            <a:r>
              <a:rPr lang="en-US" sz="3200">
                <a:latin typeface="Arial"/>
                <a:cs typeface="Arial"/>
              </a:rPr>
              <a:t>June 15, 2021</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55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6007-A05F-4586-9C87-8A8058267991}"/>
              </a:ext>
            </a:extLst>
          </p:cNvPr>
          <p:cNvSpPr>
            <a:spLocks noGrp="1"/>
          </p:cNvSpPr>
          <p:nvPr>
            <p:ph type="title"/>
          </p:nvPr>
        </p:nvSpPr>
        <p:spPr/>
        <p:txBody>
          <a:bodyPr/>
          <a:lstStyle/>
          <a:p>
            <a:r>
              <a:rPr lang="en-US" dirty="0"/>
              <a:t>Inundation Maps</a:t>
            </a:r>
          </a:p>
        </p:txBody>
      </p:sp>
      <p:pic>
        <p:nvPicPr>
          <p:cNvPr id="6" name="Content Placeholder 5">
            <a:extLst>
              <a:ext uri="{FF2B5EF4-FFF2-40B4-BE49-F238E27FC236}">
                <a16:creationId xmlns:a16="http://schemas.microsoft.com/office/drawing/2014/main" id="{C22B6489-76F6-4E0C-93AC-7BA1A4F1E0BE}"/>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98500" y="1774682"/>
            <a:ext cx="4318000" cy="3119723"/>
          </a:xfrm>
        </p:spPr>
      </p:pic>
      <p:pic>
        <p:nvPicPr>
          <p:cNvPr id="7" name="Content Placeholder 5">
            <a:extLst>
              <a:ext uri="{FF2B5EF4-FFF2-40B4-BE49-F238E27FC236}">
                <a16:creationId xmlns:a16="http://schemas.microsoft.com/office/drawing/2014/main" id="{6BD2C109-93D3-4F2A-85A4-EDB9A373D59C}"/>
              </a:ext>
            </a:extLst>
          </p:cNvPr>
          <p:cNvPicPr>
            <a:picLocks noGrp="1" noChangeAspect="1"/>
          </p:cNvPicPr>
          <p:nvPr>
            <p:ph sz="half" idx="2"/>
          </p:nvPr>
        </p:nvPicPr>
        <p:blipFill>
          <a:blip r:embed="rId4"/>
          <a:stretch>
            <a:fillRect/>
          </a:stretch>
        </p:blipFill>
        <p:spPr>
          <a:xfrm>
            <a:off x="5658817" y="1520825"/>
            <a:ext cx="3287365" cy="3627438"/>
          </a:xfrm>
        </p:spPr>
      </p:pic>
    </p:spTree>
    <p:extLst>
      <p:ext uri="{BB962C8B-B14F-4D97-AF65-F5344CB8AC3E}">
        <p14:creationId xmlns:p14="http://schemas.microsoft.com/office/powerpoint/2010/main" val="223678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4A23-8245-4E65-8E1E-5B3F1C1E13F5}"/>
              </a:ext>
            </a:extLst>
          </p:cNvPr>
          <p:cNvSpPr>
            <a:spLocks noGrp="1"/>
          </p:cNvSpPr>
          <p:nvPr>
            <p:ph type="title"/>
          </p:nvPr>
        </p:nvSpPr>
        <p:spPr/>
        <p:txBody>
          <a:bodyPr/>
          <a:lstStyle/>
          <a:p>
            <a:r>
              <a:rPr lang="en-US" dirty="0"/>
              <a:t>Inundation Maps</a:t>
            </a:r>
          </a:p>
        </p:txBody>
      </p:sp>
      <p:pic>
        <p:nvPicPr>
          <p:cNvPr id="15" name="Content Placeholder 14">
            <a:extLst>
              <a:ext uri="{FF2B5EF4-FFF2-40B4-BE49-F238E27FC236}">
                <a16:creationId xmlns:a16="http://schemas.microsoft.com/office/drawing/2014/main" id="{71BF1935-CBB3-4DE9-9442-FF958667696F}"/>
              </a:ext>
            </a:extLst>
          </p:cNvPr>
          <p:cNvPicPr>
            <a:picLocks noGrp="1" noChangeAspect="1"/>
          </p:cNvPicPr>
          <p:nvPr>
            <p:ph sz="half" idx="2"/>
          </p:nvPr>
        </p:nvPicPr>
        <p:blipFill>
          <a:blip r:embed="rId2"/>
          <a:stretch>
            <a:fillRect/>
          </a:stretch>
        </p:blipFill>
        <p:spPr>
          <a:xfrm>
            <a:off x="5335772" y="1520825"/>
            <a:ext cx="3933456" cy="3627438"/>
          </a:xfrm>
        </p:spPr>
      </p:pic>
      <p:pic>
        <p:nvPicPr>
          <p:cNvPr id="13" name="Content Placeholder 7">
            <a:extLst>
              <a:ext uri="{FF2B5EF4-FFF2-40B4-BE49-F238E27FC236}">
                <a16:creationId xmlns:a16="http://schemas.microsoft.com/office/drawing/2014/main" id="{954A7210-EC18-44E5-9D5C-DB2EC051D388}"/>
              </a:ext>
            </a:extLst>
          </p:cNvPr>
          <p:cNvPicPr>
            <a:picLocks noGrp="1" noChangeAspect="1"/>
          </p:cNvPicPr>
          <p:nvPr>
            <p:ph sz="half" idx="1"/>
          </p:nvPr>
        </p:nvPicPr>
        <p:blipFill>
          <a:blip r:embed="rId3"/>
          <a:stretch>
            <a:fillRect/>
          </a:stretch>
        </p:blipFill>
        <p:spPr>
          <a:xfrm>
            <a:off x="1489612" y="1520825"/>
            <a:ext cx="2735776" cy="3627438"/>
          </a:xfrm>
        </p:spPr>
      </p:pic>
    </p:spTree>
    <p:extLst>
      <p:ext uri="{BB962C8B-B14F-4D97-AF65-F5344CB8AC3E}">
        <p14:creationId xmlns:p14="http://schemas.microsoft.com/office/powerpoint/2010/main" val="173985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52E409-5D66-4F98-8B2C-2921A725D527}"/>
              </a:ext>
            </a:extLst>
          </p:cNvPr>
          <p:cNvPicPr>
            <a:picLocks noGrp="1" noChangeAspect="1"/>
          </p:cNvPicPr>
          <p:nvPr>
            <p:ph idx="1"/>
          </p:nvPr>
        </p:nvPicPr>
        <p:blipFill>
          <a:blip r:embed="rId3"/>
          <a:stretch>
            <a:fillRect/>
          </a:stretch>
        </p:blipFill>
        <p:spPr>
          <a:xfrm>
            <a:off x="1248664" y="57150"/>
            <a:ext cx="7662595" cy="5229721"/>
          </a:xfrm>
          <a:noFill/>
        </p:spPr>
      </p:pic>
    </p:spTree>
    <p:extLst>
      <p:ext uri="{BB962C8B-B14F-4D97-AF65-F5344CB8AC3E}">
        <p14:creationId xmlns:p14="http://schemas.microsoft.com/office/powerpoint/2010/main" val="102381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Questions?</a:t>
            </a:r>
          </a:p>
        </p:txBody>
      </p:sp>
    </p:spTree>
    <p:extLst>
      <p:ext uri="{BB962C8B-B14F-4D97-AF65-F5344CB8AC3E}">
        <p14:creationId xmlns:p14="http://schemas.microsoft.com/office/powerpoint/2010/main" val="213495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5AF-D5B4-4FCE-89A9-8D3581384A66}"/>
              </a:ext>
            </a:extLst>
          </p:cNvPr>
          <p:cNvSpPr>
            <a:spLocks noGrp="1"/>
          </p:cNvSpPr>
          <p:nvPr>
            <p:ph type="title"/>
          </p:nvPr>
        </p:nvSpPr>
        <p:spPr/>
        <p:txBody>
          <a:bodyPr/>
          <a:lstStyle/>
          <a:p>
            <a:r>
              <a:rPr lang="en-US" dirty="0"/>
              <a:t>Types of Investment</a:t>
            </a:r>
          </a:p>
        </p:txBody>
      </p:sp>
      <p:sp>
        <p:nvSpPr>
          <p:cNvPr id="3" name="Content Placeholder 2">
            <a:extLst>
              <a:ext uri="{FF2B5EF4-FFF2-40B4-BE49-F238E27FC236}">
                <a16:creationId xmlns:a16="http://schemas.microsoft.com/office/drawing/2014/main" id="{F27EF2B9-D937-48F0-ADC1-AB6D85BA536D}"/>
              </a:ext>
            </a:extLst>
          </p:cNvPr>
          <p:cNvSpPr>
            <a:spLocks noGrp="1"/>
          </p:cNvSpPr>
          <p:nvPr>
            <p:ph idx="1"/>
          </p:nvPr>
        </p:nvSpPr>
        <p:spPr/>
        <p:txBody>
          <a:bodyPr/>
          <a:lstStyle/>
          <a:p>
            <a:r>
              <a:rPr lang="en-US" dirty="0"/>
              <a:t>Floodplain mapping updates (covered previously)</a:t>
            </a:r>
          </a:p>
          <a:p>
            <a:r>
              <a:rPr lang="en-US" dirty="0"/>
              <a:t>Watershed master planning</a:t>
            </a:r>
          </a:p>
          <a:p>
            <a:r>
              <a:rPr lang="en-US" dirty="0"/>
              <a:t>Inundation maps</a:t>
            </a:r>
          </a:p>
          <a:p>
            <a:r>
              <a:rPr lang="en-US" dirty="0"/>
              <a:t>Predictive flood modeling (planning stage)</a:t>
            </a:r>
          </a:p>
        </p:txBody>
      </p:sp>
    </p:spTree>
    <p:extLst>
      <p:ext uri="{BB962C8B-B14F-4D97-AF65-F5344CB8AC3E}">
        <p14:creationId xmlns:p14="http://schemas.microsoft.com/office/powerpoint/2010/main" val="204649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Goliad County</a:t>
            </a:r>
            <a:endParaRPr lang="en-US" dirty="0"/>
          </a:p>
        </p:txBody>
      </p:sp>
      <p:pic>
        <p:nvPicPr>
          <p:cNvPr id="4" name="Picture 4" descr="Map&#10;&#10;Description automatically generated">
            <a:extLst>
              <a:ext uri="{FF2B5EF4-FFF2-40B4-BE49-F238E27FC236}">
                <a16:creationId xmlns:a16="http://schemas.microsoft.com/office/drawing/2014/main" id="{2BE346B0-826B-42F5-BCA9-AF51E1DCBAF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06490" y="1521354"/>
            <a:ext cx="4947020" cy="3626115"/>
          </a:xfrm>
        </p:spPr>
      </p:pic>
    </p:spTree>
    <p:extLst>
      <p:ext uri="{BB962C8B-B14F-4D97-AF65-F5344CB8AC3E}">
        <p14:creationId xmlns:p14="http://schemas.microsoft.com/office/powerpoint/2010/main" val="6123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BDDCA5-5054-4F93-B605-17A5EC8C9D9A}"/>
              </a:ext>
            </a:extLst>
          </p:cNvPr>
          <p:cNvSpPr>
            <a:spLocks noGrp="1"/>
          </p:cNvSpPr>
          <p:nvPr>
            <p:ph type="title"/>
          </p:nvPr>
        </p:nvSpPr>
        <p:spPr>
          <a:xfrm>
            <a:off x="699824" y="381000"/>
            <a:ext cx="3276864" cy="1333500"/>
          </a:xfrm>
        </p:spPr>
        <p:txBody>
          <a:bodyPr/>
          <a:lstStyle/>
          <a:p>
            <a:r>
              <a:rPr lang="en-US" dirty="0"/>
              <a:t>Goliad </a:t>
            </a:r>
            <a:r>
              <a:rPr lang="en-US" sz="2800" dirty="0"/>
              <a:t>Recommendations</a:t>
            </a:r>
          </a:p>
        </p:txBody>
      </p:sp>
      <p:pic>
        <p:nvPicPr>
          <p:cNvPr id="5" name="Picture 4">
            <a:extLst>
              <a:ext uri="{FF2B5EF4-FFF2-40B4-BE49-F238E27FC236}">
                <a16:creationId xmlns:a16="http://schemas.microsoft.com/office/drawing/2014/main" id="{2D61A023-B9A3-47F9-9D51-7ACFC18AC3C7}"/>
              </a:ext>
            </a:extLst>
          </p:cNvPr>
          <p:cNvPicPr>
            <a:picLocks noChangeAspect="1"/>
          </p:cNvPicPr>
          <p:nvPr/>
        </p:nvPicPr>
        <p:blipFill>
          <a:blip r:embed="rId3"/>
          <a:stretch>
            <a:fillRect/>
          </a:stretch>
        </p:blipFill>
        <p:spPr>
          <a:xfrm>
            <a:off x="4550235" y="822855"/>
            <a:ext cx="4681676" cy="4061354"/>
          </a:xfrm>
          <a:prstGeom prst="rect">
            <a:avLst/>
          </a:prstGeom>
          <a:noFill/>
        </p:spPr>
      </p:pic>
      <p:sp>
        <p:nvSpPr>
          <p:cNvPr id="12" name="Text Placeholder 3">
            <a:extLst>
              <a:ext uri="{FF2B5EF4-FFF2-40B4-BE49-F238E27FC236}">
                <a16:creationId xmlns:a16="http://schemas.microsoft.com/office/drawing/2014/main" id="{41FB9D35-9A5A-4368-BA7E-2BC447AB32C1}"/>
              </a:ext>
            </a:extLst>
          </p:cNvPr>
          <p:cNvSpPr>
            <a:spLocks noGrp="1"/>
          </p:cNvSpPr>
          <p:nvPr>
            <p:ph type="body" sz="half" idx="2"/>
          </p:nvPr>
        </p:nvSpPr>
        <p:spPr>
          <a:xfrm>
            <a:off x="699824" y="1714500"/>
            <a:ext cx="3276864" cy="3176323"/>
          </a:xfrm>
        </p:spPr>
        <p:txBody>
          <a:bodyPr>
            <a:normAutofit/>
          </a:bodyPr>
          <a:lstStyle/>
          <a:p>
            <a:pPr marL="457200" indent="-457200">
              <a:buFont typeface="Arial" panose="020B0604020202020204" pitchFamily="34" charset="0"/>
              <a:buChar char="•"/>
            </a:pPr>
            <a:r>
              <a:rPr lang="en-US" sz="2400" dirty="0"/>
              <a:t>Property elevation</a:t>
            </a:r>
          </a:p>
          <a:p>
            <a:pPr marL="457200" indent="-457200">
              <a:buFont typeface="Arial" panose="020B0604020202020204" pitchFamily="34" charset="0"/>
              <a:buChar char="•"/>
            </a:pPr>
            <a:r>
              <a:rPr lang="en-US" sz="2400" dirty="0"/>
              <a:t>Vegetated swales</a:t>
            </a:r>
          </a:p>
          <a:p>
            <a:pPr marL="457200" indent="-457200">
              <a:buFont typeface="Arial" panose="020B0604020202020204" pitchFamily="34" charset="0"/>
              <a:buChar char="•"/>
            </a:pPr>
            <a:r>
              <a:rPr lang="en-US" sz="2400" dirty="0"/>
              <a:t>Detention</a:t>
            </a:r>
          </a:p>
        </p:txBody>
      </p:sp>
    </p:spTree>
    <p:extLst>
      <p:ext uri="{BB962C8B-B14F-4D97-AF65-F5344CB8AC3E}">
        <p14:creationId xmlns:p14="http://schemas.microsoft.com/office/powerpoint/2010/main" val="134943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304271"/>
            <a:ext cx="8763000" cy="1104636"/>
          </a:xfrm>
        </p:spPr>
        <p:txBody>
          <a:bodyPr anchor="ctr">
            <a:normAutofit/>
          </a:bodyPr>
          <a:lstStyle/>
          <a:p>
            <a:r>
              <a:rPr lang="en-US"/>
              <a:t>Karnes County</a:t>
            </a:r>
            <a:endParaRPr lang="en-US" dirty="0"/>
          </a:p>
        </p:txBody>
      </p:sp>
      <p:pic>
        <p:nvPicPr>
          <p:cNvPr id="4" name="Picture 4" descr="Map&#10;&#10;Description automatically generated">
            <a:extLst>
              <a:ext uri="{FF2B5EF4-FFF2-40B4-BE49-F238E27FC236}">
                <a16:creationId xmlns:a16="http://schemas.microsoft.com/office/drawing/2014/main" id="{9C70070E-20AA-4E60-B6C5-020D73F1EB5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96359" y="1521354"/>
            <a:ext cx="4967281" cy="3626115"/>
          </a:xfrm>
          <a:noFill/>
        </p:spPr>
      </p:pic>
    </p:spTree>
    <p:extLst>
      <p:ext uri="{BB962C8B-B14F-4D97-AF65-F5344CB8AC3E}">
        <p14:creationId xmlns:p14="http://schemas.microsoft.com/office/powerpoint/2010/main" val="190211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50C467C-36F2-49E8-826B-D7B2300881B0}"/>
              </a:ext>
            </a:extLst>
          </p:cNvPr>
          <p:cNvSpPr>
            <a:spLocks noGrp="1"/>
          </p:cNvSpPr>
          <p:nvPr>
            <p:ph type="title"/>
          </p:nvPr>
        </p:nvSpPr>
        <p:spPr>
          <a:xfrm>
            <a:off x="699824" y="381000"/>
            <a:ext cx="3276864" cy="1333500"/>
          </a:xfrm>
        </p:spPr>
        <p:txBody>
          <a:bodyPr/>
          <a:lstStyle/>
          <a:p>
            <a:r>
              <a:rPr lang="en-US" dirty="0" err="1"/>
              <a:t>Kenedy</a:t>
            </a:r>
            <a:r>
              <a:rPr lang="en-US" dirty="0"/>
              <a:t> </a:t>
            </a:r>
            <a:r>
              <a:rPr lang="en-US" sz="2800" dirty="0"/>
              <a:t>Recommendations</a:t>
            </a:r>
          </a:p>
        </p:txBody>
      </p:sp>
      <p:pic>
        <p:nvPicPr>
          <p:cNvPr id="6" name="Content Placeholder 5">
            <a:extLst>
              <a:ext uri="{FF2B5EF4-FFF2-40B4-BE49-F238E27FC236}">
                <a16:creationId xmlns:a16="http://schemas.microsoft.com/office/drawing/2014/main" id="{9B52D1E0-9EE9-4A17-8D8F-FEBD12A5AC4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418832" y="364396"/>
            <a:ext cx="3276864" cy="4519813"/>
          </a:xfrm>
          <a:noFill/>
        </p:spPr>
      </p:pic>
      <p:sp>
        <p:nvSpPr>
          <p:cNvPr id="13" name="Text Placeholder 3">
            <a:extLst>
              <a:ext uri="{FF2B5EF4-FFF2-40B4-BE49-F238E27FC236}">
                <a16:creationId xmlns:a16="http://schemas.microsoft.com/office/drawing/2014/main" id="{A3533849-3722-459F-9912-6859D8C17795}"/>
              </a:ext>
            </a:extLst>
          </p:cNvPr>
          <p:cNvSpPr>
            <a:spLocks noGrp="1"/>
          </p:cNvSpPr>
          <p:nvPr>
            <p:ph type="body" sz="half" idx="2"/>
          </p:nvPr>
        </p:nvSpPr>
        <p:spPr>
          <a:xfrm>
            <a:off x="699824" y="1714500"/>
            <a:ext cx="3276864" cy="3176323"/>
          </a:xfrm>
        </p:spPr>
        <p:txBody>
          <a:bodyPr/>
          <a:lstStyle/>
          <a:p>
            <a:pPr marL="457200" indent="-457200">
              <a:buFont typeface="Arial" panose="020B0604020202020204" pitchFamily="34" charset="0"/>
              <a:buChar char="•"/>
            </a:pPr>
            <a:r>
              <a:rPr lang="en-US" dirty="0"/>
              <a:t>Additional study</a:t>
            </a:r>
          </a:p>
          <a:p>
            <a:pPr marL="457200" indent="-457200">
              <a:buFont typeface="Arial" panose="020B0604020202020204" pitchFamily="34" charset="0"/>
              <a:buChar char="•"/>
            </a:pPr>
            <a:r>
              <a:rPr lang="en-US" dirty="0"/>
              <a:t>Raise bridge</a:t>
            </a:r>
          </a:p>
          <a:p>
            <a:pPr marL="457200" indent="-457200">
              <a:buFont typeface="Arial" panose="020B0604020202020204" pitchFamily="34" charset="0"/>
              <a:buChar char="•"/>
            </a:pPr>
            <a:r>
              <a:rPr lang="en-US" dirty="0"/>
              <a:t>Early warning system</a:t>
            </a:r>
          </a:p>
        </p:txBody>
      </p:sp>
    </p:spTree>
    <p:extLst>
      <p:ext uri="{BB962C8B-B14F-4D97-AF65-F5344CB8AC3E}">
        <p14:creationId xmlns:p14="http://schemas.microsoft.com/office/powerpoint/2010/main" val="233680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304271"/>
            <a:ext cx="8763000" cy="1104636"/>
          </a:xfrm>
        </p:spPr>
        <p:txBody>
          <a:bodyPr anchor="ctr">
            <a:normAutofit/>
          </a:bodyPr>
          <a:lstStyle/>
          <a:p>
            <a:r>
              <a:rPr lang="en-US" dirty="0"/>
              <a:t>Wilson County</a:t>
            </a:r>
          </a:p>
        </p:txBody>
      </p:sp>
      <p:pic>
        <p:nvPicPr>
          <p:cNvPr id="4" name="Picture 4" descr="Map&#10;&#10;Description automatically generated">
            <a:extLst>
              <a:ext uri="{FF2B5EF4-FFF2-40B4-BE49-F238E27FC236}">
                <a16:creationId xmlns:a16="http://schemas.microsoft.com/office/drawing/2014/main" id="{320C5538-B9D6-4311-87A5-97A8B23F763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96359" y="1521354"/>
            <a:ext cx="4967281" cy="3626115"/>
          </a:xfrm>
          <a:noFill/>
        </p:spPr>
      </p:pic>
    </p:spTree>
    <p:extLst>
      <p:ext uri="{BB962C8B-B14F-4D97-AF65-F5344CB8AC3E}">
        <p14:creationId xmlns:p14="http://schemas.microsoft.com/office/powerpoint/2010/main" val="323071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0FDC9FF-5744-4AEB-AD51-7830B584891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896" b="951"/>
          <a:stretch/>
        </p:blipFill>
        <p:spPr>
          <a:xfrm>
            <a:off x="910336" y="104503"/>
            <a:ext cx="7805112" cy="5190308"/>
          </a:xfrm>
          <a:noFill/>
        </p:spPr>
      </p:pic>
    </p:spTree>
    <p:extLst>
      <p:ext uri="{BB962C8B-B14F-4D97-AF65-F5344CB8AC3E}">
        <p14:creationId xmlns:p14="http://schemas.microsoft.com/office/powerpoint/2010/main" val="2715632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361F-D960-4330-A16A-0A9E03EBC0B9}"/>
              </a:ext>
            </a:extLst>
          </p:cNvPr>
          <p:cNvSpPr>
            <a:spLocks noGrp="1"/>
          </p:cNvSpPr>
          <p:nvPr>
            <p:ph type="title"/>
          </p:nvPr>
        </p:nvSpPr>
        <p:spPr/>
        <p:txBody>
          <a:bodyPr/>
          <a:lstStyle/>
          <a:p>
            <a:r>
              <a:rPr lang="en-US" dirty="0"/>
              <a:t>Creek and River Crossings</a:t>
            </a:r>
          </a:p>
        </p:txBody>
      </p:sp>
      <p:pic>
        <p:nvPicPr>
          <p:cNvPr id="5" name="Content Placeholder 4">
            <a:extLst>
              <a:ext uri="{FF2B5EF4-FFF2-40B4-BE49-F238E27FC236}">
                <a16:creationId xmlns:a16="http://schemas.microsoft.com/office/drawing/2014/main" id="{137760BB-C0EF-4309-98CC-DDB3506B83F8}"/>
              </a:ext>
            </a:extLst>
          </p:cNvPr>
          <p:cNvPicPr>
            <a:picLocks noGrp="1" noChangeAspect="1"/>
          </p:cNvPicPr>
          <p:nvPr>
            <p:ph idx="1"/>
          </p:nvPr>
        </p:nvPicPr>
        <p:blipFill>
          <a:blip r:embed="rId3"/>
          <a:stretch>
            <a:fillRect/>
          </a:stretch>
        </p:blipFill>
        <p:spPr>
          <a:xfrm>
            <a:off x="1756316" y="1520825"/>
            <a:ext cx="6647367" cy="3627438"/>
          </a:xfrm>
        </p:spPr>
      </p:pic>
      <p:sp>
        <p:nvSpPr>
          <p:cNvPr id="6" name="TextBox 5">
            <a:extLst>
              <a:ext uri="{FF2B5EF4-FFF2-40B4-BE49-F238E27FC236}">
                <a16:creationId xmlns:a16="http://schemas.microsoft.com/office/drawing/2014/main" id="{4EDFC138-A2B5-44A3-94B3-1FD84B78E546}"/>
              </a:ext>
            </a:extLst>
          </p:cNvPr>
          <p:cNvSpPr txBox="1"/>
          <p:nvPr/>
        </p:nvSpPr>
        <p:spPr>
          <a:xfrm>
            <a:off x="698500" y="5029348"/>
            <a:ext cx="8763000" cy="246221"/>
          </a:xfrm>
          <a:prstGeom prst="rect">
            <a:avLst/>
          </a:prstGeom>
          <a:noFill/>
        </p:spPr>
        <p:txBody>
          <a:bodyPr wrap="square" rtlCol="0">
            <a:spAutoFit/>
          </a:bodyPr>
          <a:lstStyle/>
          <a:p>
            <a:pPr algn="ctr"/>
            <a:r>
              <a:rPr lang="en-US" sz="1000" i="1" dirty="0"/>
              <a:t>From “Low Water Crossing Prioritization in the Cibolo Creek Watershed” (Atkins and SA River Authority) Presented at TFMA Fall 2018.</a:t>
            </a:r>
          </a:p>
        </p:txBody>
      </p:sp>
    </p:spTree>
    <p:extLst>
      <p:ext uri="{BB962C8B-B14F-4D97-AF65-F5344CB8AC3E}">
        <p14:creationId xmlns:p14="http://schemas.microsoft.com/office/powerpoint/2010/main" val="25746896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_ppt_template-CM  -  Read-Only" id="{A521D6C7-FC0A-4C43-B197-520F61C82AEE}" vid="{690944C5-7259-4935-994A-725925C02860}"/>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_ppt_template-CM  -  Read-Only" id="{A521D6C7-FC0A-4C43-B197-520F61C82AEE}" vid="{EAF2326D-A14C-4BDF-B6D6-FF809DF648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B3786BEED3A64AA94AF7A29E1CF8D2" ma:contentTypeVersion="13" ma:contentTypeDescription="Create a new document." ma:contentTypeScope="" ma:versionID="165a94703d1e2f82cef20414eb633c59">
  <xsd:schema xmlns:xsd="http://www.w3.org/2001/XMLSchema" xmlns:xs="http://www.w3.org/2001/XMLSchema" xmlns:p="http://schemas.microsoft.com/office/2006/metadata/properties" xmlns:ns3="f21853da-8c50-4e50-808c-e81e79ec8f13" xmlns:ns4="3822ada3-cc94-41a0-921a-c7220bd9900d" targetNamespace="http://schemas.microsoft.com/office/2006/metadata/properties" ma:root="true" ma:fieldsID="2b2c0cde89f93881a358696ba44bb1b1" ns3:_="" ns4:_="">
    <xsd:import namespace="f21853da-8c50-4e50-808c-e81e79ec8f13"/>
    <xsd:import namespace="3822ada3-cc94-41a0-921a-c7220bd9900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1853da-8c50-4e50-808c-e81e79ec8f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22ada3-cc94-41a0-921a-c7220bd9900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289D16-0663-403C-9FD0-51E67832A599}">
  <ds:schemaRefs>
    <ds:schemaRef ds:uri="f21853da-8c50-4e50-808c-e81e79ec8f13"/>
    <ds:schemaRef ds:uri="http://schemas.microsoft.com/office/infopath/2007/PartnerControls"/>
    <ds:schemaRef ds:uri="http://schemas.microsoft.com/office/2006/documentManagement/types"/>
    <ds:schemaRef ds:uri="http://purl.org/dc/elements/1.1/"/>
    <ds:schemaRef ds:uri="http://www.w3.org/XML/1998/namespace"/>
    <ds:schemaRef ds:uri="http://schemas.microsoft.com/office/2006/metadata/properties"/>
    <ds:schemaRef ds:uri="http://purl.org/dc/dcmitype/"/>
    <ds:schemaRef ds:uri="http://purl.org/dc/terms/"/>
    <ds:schemaRef ds:uri="http://schemas.openxmlformats.org/package/2006/metadata/core-properties"/>
    <ds:schemaRef ds:uri="3822ada3-cc94-41a0-921a-c7220bd9900d"/>
  </ds:schemaRefs>
</ds:datastoreItem>
</file>

<file path=customXml/itemProps2.xml><?xml version="1.0" encoding="utf-8"?>
<ds:datastoreItem xmlns:ds="http://schemas.openxmlformats.org/officeDocument/2006/customXml" ds:itemID="{F9D2FBC1-4042-4AD8-B510-22E1D3AF3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1853da-8c50-4e50-808c-e81e79ec8f13"/>
    <ds:schemaRef ds:uri="3822ada3-cc94-41a0-921a-c7220bd990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5AEAC6-E5A0-47F2-99FA-9D18D9DEAC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01_powerpoint_template_with_goals_objectives</Template>
  <TotalTime>301</TotalTime>
  <Words>674</Words>
  <Application>Microsoft Office PowerPoint</Application>
  <PresentationFormat>Custom</PresentationFormat>
  <Paragraphs>70</Paragraphs>
  <Slides>13</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Myriad Pro</vt:lpstr>
      <vt:lpstr>Office Theme</vt:lpstr>
      <vt:lpstr>1_Office Theme</vt:lpstr>
      <vt:lpstr>Flood Mitigation Investments in the Southern Basin</vt:lpstr>
      <vt:lpstr>Types of Investment</vt:lpstr>
      <vt:lpstr>Goliad County</vt:lpstr>
      <vt:lpstr>Goliad Recommendations</vt:lpstr>
      <vt:lpstr>Karnes County</vt:lpstr>
      <vt:lpstr>Kenedy Recommendations</vt:lpstr>
      <vt:lpstr>Wilson County</vt:lpstr>
      <vt:lpstr>PowerPoint Presentation</vt:lpstr>
      <vt:lpstr>Creek and River Crossings</vt:lpstr>
      <vt:lpstr>Inundation Maps</vt:lpstr>
      <vt:lpstr>Inundation Maps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Erin Cavazos</dc:creator>
  <cp:lastModifiedBy>Erin Cavazos</cp:lastModifiedBy>
  <cp:revision>65</cp:revision>
  <dcterms:created xsi:type="dcterms:W3CDTF">2021-06-09T14:01:38Z</dcterms:created>
  <dcterms:modified xsi:type="dcterms:W3CDTF">2021-06-11T17:49:54Z</dcterms:modified>
</cp:coreProperties>
</file>